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57" r:id="rId2"/>
    <p:sldId id="258" r:id="rId3"/>
    <p:sldId id="263" r:id="rId4"/>
    <p:sldId id="259" r:id="rId5"/>
    <p:sldId id="261" r:id="rId6"/>
    <p:sldId id="308" r:id="rId7"/>
    <p:sldId id="260" r:id="rId8"/>
    <p:sldId id="321" r:id="rId9"/>
    <p:sldId id="329" r:id="rId10"/>
    <p:sldId id="298" r:id="rId11"/>
    <p:sldId id="322" r:id="rId12"/>
    <p:sldId id="323" r:id="rId13"/>
    <p:sldId id="264" r:id="rId14"/>
    <p:sldId id="300" r:id="rId15"/>
    <p:sldId id="324" r:id="rId16"/>
    <p:sldId id="301" r:id="rId17"/>
    <p:sldId id="325" r:id="rId18"/>
    <p:sldId id="302" r:id="rId19"/>
    <p:sldId id="326" r:id="rId20"/>
    <p:sldId id="327" r:id="rId21"/>
    <p:sldId id="328" r:id="rId22"/>
    <p:sldId id="303" r:id="rId23"/>
    <p:sldId id="276" r:id="rId24"/>
    <p:sldId id="279" r:id="rId25"/>
    <p:sldId id="304" r:id="rId26"/>
    <p:sldId id="330" r:id="rId27"/>
    <p:sldId id="331" r:id="rId28"/>
    <p:sldId id="333" r:id="rId29"/>
    <p:sldId id="305" r:id="rId30"/>
    <p:sldId id="306" r:id="rId31"/>
    <p:sldId id="334" r:id="rId32"/>
    <p:sldId id="335" r:id="rId33"/>
    <p:sldId id="310" r:id="rId34"/>
    <p:sldId id="336" r:id="rId35"/>
    <p:sldId id="307" r:id="rId36"/>
    <p:sldId id="313" r:id="rId37"/>
    <p:sldId id="337" r:id="rId38"/>
    <p:sldId id="338" r:id="rId39"/>
    <p:sldId id="312" r:id="rId40"/>
    <p:sldId id="314" r:id="rId41"/>
    <p:sldId id="339" r:id="rId42"/>
    <p:sldId id="340" r:id="rId43"/>
    <p:sldId id="272" r:id="rId44"/>
    <p:sldId id="273" r:id="rId45"/>
    <p:sldId id="341" r:id="rId46"/>
    <p:sldId id="315" r:id="rId47"/>
    <p:sldId id="316" r:id="rId48"/>
    <p:sldId id="317" r:id="rId49"/>
    <p:sldId id="342" r:id="rId50"/>
    <p:sldId id="318" r:id="rId51"/>
    <p:sldId id="343" r:id="rId52"/>
    <p:sldId id="319" r:id="rId53"/>
    <p:sldId id="344" r:id="rId54"/>
    <p:sldId id="320" r:id="rId55"/>
    <p:sldId id="345" r:id="rId56"/>
    <p:sldId id="346" r:id="rId57"/>
    <p:sldId id="291" r:id="rId58"/>
    <p:sldId id="293" r:id="rId59"/>
    <p:sldId id="290" r:id="rId60"/>
    <p:sldId id="29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53"/>
  </p:normalViewPr>
  <p:slideViewPr>
    <p:cSldViewPr snapToGrid="0" snapToObjects="1">
      <p:cViewPr>
        <p:scale>
          <a:sx n="80" d="100"/>
          <a:sy n="80" d="100"/>
        </p:scale>
        <p:origin x="696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3/1/18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0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48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06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610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0198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2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52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59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8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051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15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828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215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70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95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418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33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6841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211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3827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57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0301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6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47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010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43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64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913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27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1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6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72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95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557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4216574" y="2552646"/>
            <a:ext cx="3790604" cy="214495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35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0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37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7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4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7" r:id="rId18"/>
    <p:sldLayoutId id="2147483668" r:id="rId19"/>
    <p:sldLayoutId id="2147483669" r:id="rId20"/>
    <p:sldLayoutId id="214748367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microsoft.com/office/2007/relationships/hdphoto" Target="../media/hdphoto1.wdp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jpg"/><Relationship Id="rId3" Type="http://schemas.openxmlformats.org/officeDocument/2006/relationships/image" Target="../media/image22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1.wdp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jp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28" y="0"/>
            <a:ext cx="7974648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02095" y="1811370"/>
            <a:ext cx="5117106" cy="1793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Offline Angular</a:t>
            </a:r>
          </a:p>
          <a:p>
            <a:pPr algn="r"/>
            <a:r>
              <a:rPr lang="en-US" sz="5527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in Action</a:t>
            </a:r>
            <a:endParaRPr lang="en-US" sz="5527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ngVikings</a:t>
            </a:r>
            <a:endParaRPr lang="en-US" sz="1600" b="1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</a:t>
            </a:r>
            <a:r>
              <a:rPr lang="en-US" sz="1600" b="1" baseline="3000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nd</a:t>
            </a:r>
            <a:r>
              <a:rPr lang="en-US" sz="1600" b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, March </a:t>
            </a: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2018</a:t>
            </a:r>
          </a:p>
          <a:p>
            <a:pPr algn="r">
              <a:lnSpc>
                <a:spcPct val="100000"/>
              </a:lnSpc>
            </a:pPr>
            <a:r>
              <a:rPr lang="en-US" sz="1600" b="1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82" y="1"/>
            <a:ext cx="13268158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334" y="2478422"/>
            <a:ext cx="1539650" cy="13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latin typeface="Operator Mono" charset="0"/>
              </a:rPr>
              <a:t>(&lt;any&gt;</a:t>
            </a:r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).prompt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latin typeface="Operator Mono" charset="0"/>
              </a:rPr>
              <a:t>const </a:t>
            </a:r>
            <a:r>
              <a:rPr lang="en-US" dirty="0">
                <a:latin typeface="Operator Mono" charset="0"/>
              </a:rPr>
              <a:t>choice = </a:t>
            </a:r>
            <a:r>
              <a:rPr lang="en-US" dirty="0" smtClean="0">
                <a:latin typeface="Operator Mono" charset="0"/>
              </a:rPr>
              <a:t>await </a:t>
            </a:r>
            <a:r>
              <a:rPr lang="en-US" dirty="0" err="1" smtClean="0">
                <a:latin typeface="Operator Mono" charset="0"/>
              </a:rPr>
              <a:t>this.deferredPromptEvent.userChoice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91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choice.outcome</a:t>
            </a:r>
            <a:r>
              <a:rPr lang="en-US" dirty="0">
                <a:latin typeface="Operator Mono" charset="0"/>
              </a:rPr>
              <a:t> === 'dismissed')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('installation was cancelled By User');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console.log</a:t>
            </a:r>
            <a:r>
              <a:rPr lang="en-US" dirty="0">
                <a:latin typeface="Operator Mono" charset="0"/>
              </a:rPr>
              <a:t>('User added to home screen');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latin typeface="Operator Mono" charset="0"/>
              </a:rPr>
              <a:t>this.deferredPromptEvent</a:t>
            </a:r>
            <a:r>
              <a:rPr lang="en-US" dirty="0">
                <a:latin typeface="Operator Mono" charset="0"/>
              </a:rPr>
              <a:t> = null;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59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01980" y="2049521"/>
            <a:ext cx="92242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async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ShowDefferedPrompt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(&lt;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&gt;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prompt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await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userChoice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choice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outcome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===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'dismissed'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'installation was cancelled By User'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'User added to home screen'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null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84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 Theme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459328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Better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'online'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'offline', (e) =&gt; </a:t>
            </a:r>
            <a:r>
              <a:rPr lang="en-US" sz="2400" dirty="0" err="1">
                <a:latin typeface="Operator Mono" charset="0"/>
              </a:rPr>
              <a:t>this.goesOffline</a:t>
            </a:r>
            <a:r>
              <a:rPr lang="en-US" sz="2400" dirty="0">
                <a:latin typeface="Operator Mono" charset="0"/>
              </a:rPr>
              <a:t>(e));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380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4216" y="2769455"/>
            <a:ext cx="114488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 smtClean="0">
                <a:latin typeface="Operator Mono" charset="0"/>
              </a:rPr>
              <a:t>renderer.listen</a:t>
            </a:r>
            <a:r>
              <a:rPr lang="en-US" sz="2400" dirty="0">
                <a:latin typeface="Operator Mono" charset="0"/>
              </a:rPr>
              <a:t>('window', 'online', (e) =&gt; </a:t>
            </a:r>
            <a:r>
              <a:rPr lang="en-US" sz="2400" dirty="0" err="1">
                <a:latin typeface="Operator Mono" charset="0"/>
              </a:rPr>
              <a:t>this.backOnline</a:t>
            </a:r>
            <a:r>
              <a:rPr lang="en-US" sz="2400" dirty="0">
                <a:latin typeface="Operator Mono" charset="0"/>
              </a:rPr>
              <a:t>(e</a:t>
            </a:r>
            <a:r>
              <a:rPr lang="en-US" sz="2400" dirty="0" smtClean="0">
                <a:latin typeface="Operator Mono" charset="0"/>
              </a:rPr>
              <a:t>));</a:t>
            </a:r>
          </a:p>
          <a:p>
            <a:pPr algn="ctr"/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algn="ctr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renderer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listen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'window'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'offline'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3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backOnline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'Online!'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latin typeface="Operator Mono" charset="0"/>
              </a:rPr>
              <a:t>goesOffline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('Offline!',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</a:t>
            </a:r>
          </a:p>
          <a:p>
            <a:r>
              <a:rPr lang="en-US" dirty="0" smtClean="0">
                <a:latin typeface="Operator Mono" charset="0"/>
              </a:rPr>
              <a:t>		.style = 'filter: grayscale(1)';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  <a:endParaRPr lang="en-US" b="0" dirty="0">
              <a:effectLst/>
              <a:latin typeface="Operator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66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06779" y="1653706"/>
            <a:ext cx="8085221" cy="3550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Operator Mono" charset="0"/>
              </a:rPr>
              <a:t>backOnline</a:t>
            </a:r>
            <a:r>
              <a:rPr lang="en-US" dirty="0" smtClean="0">
                <a:latin typeface="Operator Mono" charset="0"/>
              </a:rPr>
              <a:t>(e) {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this.snackBar.dismiss</a:t>
            </a:r>
            <a:r>
              <a:rPr lang="en-US" dirty="0" smtClean="0">
                <a:latin typeface="Operator Mono" charset="0"/>
              </a:rPr>
              <a:t>();</a:t>
            </a:r>
          </a:p>
          <a:p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this.snackBar.open</a:t>
            </a:r>
            <a:r>
              <a:rPr lang="en-US" dirty="0" smtClean="0">
                <a:latin typeface="Operator Mono" charset="0"/>
              </a:rPr>
              <a:t>('Online!', 'Ok', { duration: 4000 });</a:t>
            </a:r>
          </a:p>
          <a:p>
            <a:r>
              <a:rPr lang="en-US" dirty="0" smtClean="0">
                <a:latin typeface="Operator Mono" charset="0"/>
              </a:rPr>
              <a:t>  (</a:t>
            </a:r>
            <a:r>
              <a:rPr lang="en-US" dirty="0" err="1" smtClean="0">
                <a:latin typeface="Operator Mono" charset="0"/>
              </a:rPr>
              <a:t>document.querySelector</a:t>
            </a:r>
            <a:r>
              <a:rPr lang="en-US" dirty="0" smtClean="0">
                <a:latin typeface="Operator Mono" charset="0"/>
              </a:rPr>
              <a:t>('body') as any).style = '';</a:t>
            </a:r>
          </a:p>
          <a:p>
            <a:r>
              <a:rPr lang="en-US" dirty="0" smtClean="0">
                <a:latin typeface="Operator Mono" charset="0"/>
              </a:rPr>
              <a:t>}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 smtClean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goesOffline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dismiss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snackBar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'Offline!'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'Ok'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duration: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B5CEA8"/>
                </a:solidFill>
                <a:latin typeface="Operator Mono" charset="0"/>
              </a:rPr>
              <a:t>4000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});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 (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document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querySelector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'body'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smtClean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		.</a:t>
            </a:r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style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'filter: grayscale(1)'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1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@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HostBinding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'class'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  <a:endParaRPr lang="en-US" dirty="0" smtClean="0">
              <a:solidFill>
                <a:srgbClr val="9CDCFE"/>
              </a:solidFill>
              <a:latin typeface="Operator Mono" charset="0"/>
            </a:endParaRP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82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'black-theme'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'light-theme</a:t>
            </a:r>
            <a:r>
              <a:rPr lang="en-US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30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132680" y="4590520"/>
            <a:ext cx="3642344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  <a:endParaRPr lang="en-US" sz="3781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181473" y="1644941"/>
            <a:ext cx="8021053" cy="1675309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web developer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lover and contributor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Instructor and trainer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9556" y="5321468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4" y="4800600"/>
            <a:ext cx="4813300" cy="205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927" y="4927600"/>
            <a:ext cx="2222500" cy="180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4" y="222807"/>
            <a:ext cx="7539386" cy="45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928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overlayContainer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getContainerElement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4EC9B0"/>
                </a:solidFill>
                <a:latin typeface="Operator Mono" charset="0"/>
              </a:rPr>
              <a:t>Array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endParaRPr lang="en-US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item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includes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'-theme'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(...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toRemove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NIGHT_MODE_THEME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setLightMode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this.LIGHT_MODE_THEME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25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93558" y="266355"/>
            <a:ext cx="10828422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Operator Mono" charset="0"/>
              </a:rPr>
              <a:t>@</a:t>
            </a:r>
            <a:r>
              <a:rPr lang="en-US" dirty="0" err="1" smtClean="0">
                <a:latin typeface="Operator Mono" charset="0"/>
              </a:rPr>
              <a:t>HostBinding</a:t>
            </a:r>
            <a:r>
              <a:rPr lang="en-US" dirty="0" smtClean="0">
                <a:latin typeface="Operator Mono" charset="0"/>
              </a:rPr>
              <a:t>('class') </a:t>
            </a:r>
            <a:r>
              <a:rPr lang="en-US" dirty="0" err="1" smtClean="0">
                <a:latin typeface="Operator Mono" charset="0"/>
              </a:rPr>
              <a:t>componentCssClass</a:t>
            </a:r>
            <a:r>
              <a:rPr lang="en-US" dirty="0" smtClean="0">
                <a:latin typeface="Operator Mono" charset="0"/>
              </a:rPr>
              <a:t>;</a:t>
            </a:r>
          </a:p>
          <a:p>
            <a:r>
              <a:rPr lang="en-US" dirty="0" smtClean="0">
                <a:latin typeface="Operator Mono" charset="0"/>
              </a:rPr>
              <a:t>NIGHT_MODE_THEME = 'black-theme';</a:t>
            </a:r>
          </a:p>
          <a:p>
            <a:r>
              <a:rPr lang="en-US" dirty="0" smtClean="0">
                <a:latin typeface="Operator Mono" charset="0"/>
              </a:rPr>
              <a:t>LIGHT_MODE_THEME </a:t>
            </a:r>
            <a:r>
              <a:rPr lang="en-US" dirty="0">
                <a:latin typeface="Operator Mono" charset="0"/>
              </a:rPr>
              <a:t>= 'light-theme</a:t>
            </a:r>
            <a:r>
              <a:rPr lang="en-US" dirty="0" smtClean="0">
                <a:latin typeface="Operator Mono" charset="0"/>
              </a:rPr>
              <a:t>';</a:t>
            </a:r>
          </a:p>
          <a:p>
            <a:endParaRPr lang="en-US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endParaRPr lang="en-US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dirty="0" err="1">
                <a:latin typeface="Operator Mono" charset="0"/>
              </a:rPr>
              <a:t>removeClasslist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this.overlayContainer.getContainerElement</a:t>
            </a:r>
            <a:r>
              <a:rPr lang="en-US" dirty="0">
                <a:latin typeface="Operator Mono" charset="0"/>
              </a:rPr>
              <a:t>().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Array.from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).filter((item: string) =&gt;</a:t>
            </a:r>
          </a:p>
          <a:p>
            <a:pPr lvl="1"/>
            <a:r>
              <a:rPr lang="en-US" dirty="0" err="1">
                <a:latin typeface="Operator Mono" charset="0"/>
              </a:rPr>
              <a:t>item.includes</a:t>
            </a:r>
            <a:r>
              <a:rPr lang="en-US" dirty="0">
                <a:latin typeface="Operator Mono" charset="0"/>
              </a:rPr>
              <a:t>('-theme')</a:t>
            </a:r>
          </a:p>
          <a:p>
            <a:pPr lvl="1"/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classList.remove</a:t>
            </a:r>
            <a:r>
              <a:rPr lang="en-US" dirty="0">
                <a:latin typeface="Operator Mono" charset="0"/>
              </a:rPr>
              <a:t>(...</a:t>
            </a:r>
            <a:r>
              <a:rPr lang="en-US" dirty="0" err="1">
                <a:latin typeface="Operator Mono" charset="0"/>
              </a:rPr>
              <a:t>toRemove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return </a:t>
            </a:r>
            <a:r>
              <a:rPr lang="en-US" dirty="0" err="1">
                <a:latin typeface="Operator Mono" charset="0"/>
              </a:rPr>
              <a:t>classList</a:t>
            </a:r>
            <a:r>
              <a:rPr lang="en-US" dirty="0">
                <a:latin typeface="Operator Mono" charset="0"/>
              </a:rPr>
              <a:t>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latin typeface="Operator Mono" charset="0"/>
              </a:rPr>
              <a:t/>
            </a:r>
            <a:br>
              <a:rPr lang="en-US" dirty="0">
                <a:latin typeface="Operator Mono" charset="0"/>
              </a:rPr>
            </a:br>
            <a:r>
              <a:rPr lang="en-US" dirty="0" err="1">
                <a:latin typeface="Operator Mono" charset="0"/>
              </a:rPr>
              <a:t>setNightMode</a:t>
            </a:r>
            <a:r>
              <a:rPr lang="en-US" dirty="0"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latin typeface="Operator Mono" charset="0"/>
              </a:rPr>
              <a:t>this.componentCssClass</a:t>
            </a:r>
            <a:r>
              <a:rPr lang="en-US" dirty="0">
                <a:latin typeface="Operator Mono" charset="0"/>
              </a:rPr>
              <a:t> = 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latin typeface="Operator Mono" charset="0"/>
              </a:rPr>
              <a:t>this.removeClasslist</a:t>
            </a:r>
            <a:r>
              <a:rPr lang="en-US" dirty="0">
                <a:latin typeface="Operator Mono" charset="0"/>
              </a:rPr>
              <a:t>().add(</a:t>
            </a:r>
            <a:r>
              <a:rPr lang="en-US" dirty="0" err="1">
                <a:latin typeface="Operator Mono" charset="0"/>
              </a:rPr>
              <a:t>this.NIGHT_MODE_THEME</a:t>
            </a:r>
            <a:r>
              <a:rPr lang="en-US" dirty="0">
                <a:latin typeface="Operator Mono" charset="0"/>
              </a:rPr>
              <a:t>);</a:t>
            </a:r>
          </a:p>
          <a:p>
            <a:r>
              <a:rPr lang="en-US" dirty="0">
                <a:latin typeface="Operator Mono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Operator Mono" charset="0"/>
              </a:rPr>
            </a:b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componentCssClass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removeClasslist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LIGHT_MODE_THEME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30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235116" y="739305"/>
            <a:ext cx="80852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getHours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&gt;=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20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hours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&lt;= </a:t>
            </a:r>
            <a:r>
              <a:rPr lang="en-US" dirty="0">
                <a:solidFill>
                  <a:srgbClr val="B5CEA8"/>
                </a:solidFill>
                <a:latin typeface="Operator Mono" charset="0"/>
              </a:rPr>
              <a:t>6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setNightMode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 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r>
              <a:rPr lang="en-US" dirty="0" smtClean="0">
                <a:solidFill>
                  <a:srgbClr val="569CD6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 smtClean="0">
                <a:solidFill>
                  <a:srgbClr val="DCDCAA"/>
                </a:solidFill>
                <a:latin typeface="Operator Mono" charset="0"/>
              </a:rPr>
              <a:t>setLightMode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443909" cy="6858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4235116" y="3930679"/>
            <a:ext cx="6839535" cy="1699290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</a:rPr>
              <a:t>Generic Sensors </a:t>
            </a:r>
            <a:r>
              <a:rPr lang="en-US" sz="4000" b="1" dirty="0" smtClean="0">
                <a:solidFill>
                  <a:schemeClr val="bg1"/>
                </a:solidFill>
              </a:rPr>
              <a:t>API</a:t>
            </a:r>
            <a:endParaRPr lang="en-US" sz="40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Ambient Light API</a:t>
            </a:r>
            <a:endParaRPr lang="en-US" sz="3600" b="1" dirty="0">
              <a:solidFill>
                <a:schemeClr val="bg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629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SYNC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585769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BACKGROUND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367599" y="4432738"/>
            <a:ext cx="206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+ OFFLINE STORAGE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5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ight Arrow 23"/>
          <p:cNvSpPr/>
          <p:nvPr/>
        </p:nvSpPr>
        <p:spPr>
          <a:xfrm flipH="1">
            <a:off x="2506583" y="3439493"/>
            <a:ext cx="2641168" cy="28527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3" y="2454442"/>
            <a:ext cx="2055792" cy="205579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951" y="2596968"/>
            <a:ext cx="1685049" cy="168504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233" y="2584810"/>
            <a:ext cx="1925426" cy="1925424"/>
          </a:xfrm>
          <a:prstGeom prst="rect">
            <a:avLst/>
          </a:prstGeom>
        </p:spPr>
      </p:pic>
      <p:sp>
        <p:nvSpPr>
          <p:cNvPr id="28" name="Right Arrow 27"/>
          <p:cNvSpPr/>
          <p:nvPr/>
        </p:nvSpPr>
        <p:spPr>
          <a:xfrm rot="215422">
            <a:off x="7948179" y="2837550"/>
            <a:ext cx="2503281" cy="293560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15" y="901328"/>
            <a:ext cx="1273702" cy="1004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15" y="5207429"/>
            <a:ext cx="1214868" cy="95772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597" y="4953497"/>
            <a:ext cx="1366434" cy="1399098"/>
          </a:xfrm>
          <a:prstGeom prst="rect">
            <a:avLst/>
          </a:prstGeom>
        </p:spPr>
      </p:pic>
      <p:sp>
        <p:nvSpPr>
          <p:cNvPr id="32" name="Right Arrow 31"/>
          <p:cNvSpPr/>
          <p:nvPr/>
        </p:nvSpPr>
        <p:spPr>
          <a:xfrm rot="20267094">
            <a:off x="2179624" y="1968287"/>
            <a:ext cx="2193548" cy="116656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2995714">
            <a:off x="5678406" y="2068162"/>
            <a:ext cx="1480428" cy="14676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2515140">
            <a:off x="2016723" y="4700318"/>
            <a:ext cx="1042724" cy="121948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4496153" y="5894542"/>
            <a:ext cx="1047703" cy="162051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 rot="16200000" flipV="1">
            <a:off x="6586112" y="4623755"/>
            <a:ext cx="520993" cy="209350"/>
          </a:xfrm>
          <a:prstGeom prst="rightArrow">
            <a:avLst/>
          </a:prstGeom>
          <a:solidFill>
            <a:schemeClr val="tx2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21043615">
            <a:off x="7582146" y="3814407"/>
            <a:ext cx="2515292" cy="254457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3706703" y="3439603"/>
            <a:ext cx="2248082" cy="2851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151064" y="6322699"/>
            <a:ext cx="4385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Database: </a:t>
            </a:r>
            <a:r>
              <a:rPr lang="en-US" dirty="0" err="1" smtClean="0"/>
              <a:t>IndexedDB</a:t>
            </a:r>
            <a:r>
              <a:rPr lang="en-US" dirty="0" smtClean="0"/>
              <a:t>, </a:t>
            </a:r>
            <a:r>
              <a:rPr lang="en-US" dirty="0" err="1" smtClean="0"/>
              <a:t>PouchDB</a:t>
            </a:r>
            <a:r>
              <a:rPr lang="en-US" dirty="0" smtClean="0"/>
              <a:t>, Cache API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416622" y="5159496"/>
            <a:ext cx="1624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Background Sync task</a:t>
            </a:r>
            <a:endParaRPr lang="en-US" sz="1800" dirty="0"/>
          </a:p>
        </p:txBody>
      </p:sp>
      <p:sp>
        <p:nvSpPr>
          <p:cNvPr id="41" name="TextBox 40"/>
          <p:cNvSpPr txBox="1"/>
          <p:nvPr/>
        </p:nvSpPr>
        <p:spPr>
          <a:xfrm rot="21111184">
            <a:off x="7426798" y="3397348"/>
            <a:ext cx="3565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Connectivity Re-established</a:t>
            </a:r>
            <a:endParaRPr lang="en-US" sz="2000" dirty="0"/>
          </a:p>
        </p:txBody>
      </p:sp>
      <p:sp>
        <p:nvSpPr>
          <p:cNvPr id="42" name="TextBox 41"/>
          <p:cNvSpPr txBox="1"/>
          <p:nvPr/>
        </p:nvSpPr>
        <p:spPr>
          <a:xfrm rot="21111184">
            <a:off x="7553073" y="4046831"/>
            <a:ext cx="232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Sync event fires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91077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2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96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9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 =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'sync-notes’;</a:t>
            </a:r>
          </a:p>
          <a:p>
            <a:endParaRPr lang="en-US" sz="2400" dirty="0" smtClean="0">
              <a:solidFill>
                <a:srgbClr val="DCDCAA"/>
              </a:solidFill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registerTagSync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&amp;&amp;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SyncManager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in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window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ready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latin typeface="Operator Mono" charset="0"/>
              </a:rPr>
              <a:t>return </a:t>
            </a:r>
            <a:r>
              <a:rPr lang="en-US" sz="2400" dirty="0" err="1" smtClean="0">
                <a:latin typeface="Operator Mono" charset="0"/>
              </a:rPr>
              <a:t>sw.sync.register</a:t>
            </a:r>
            <a:r>
              <a:rPr lang="en-US" sz="2400" dirty="0" smtClean="0">
                <a:latin typeface="Operator Mono" charset="0"/>
              </a:rPr>
              <a:t>(BACKGROUND_SYNC_SAVE);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22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1261" y="282396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Operator Mono" charset="0"/>
              </a:rPr>
              <a:t>BACKGROUND_SYNC_SAVE = 'sync-notes’;</a:t>
            </a:r>
          </a:p>
          <a:p>
            <a:endParaRPr lang="en-US" sz="2400" dirty="0" smtClean="0">
              <a:latin typeface="Operator Mono" charset="0"/>
            </a:endParaRPr>
          </a:p>
          <a:p>
            <a:r>
              <a:rPr lang="en-US" sz="2400" dirty="0" err="1" smtClean="0">
                <a:latin typeface="Operator Mono" charset="0"/>
              </a:rPr>
              <a:t>registerTagSync</a:t>
            </a:r>
            <a:r>
              <a:rPr lang="en-US" sz="2400" dirty="0" smtClean="0">
                <a:latin typeface="Operator Mono" charset="0"/>
              </a:rPr>
              <a:t>(data</a:t>
            </a:r>
            <a:r>
              <a:rPr lang="en-US" sz="2400" dirty="0">
                <a:latin typeface="Operator Mono" charset="0"/>
              </a:rPr>
              <a:t>) {</a:t>
            </a:r>
          </a:p>
          <a:p>
            <a:pPr lvl="1"/>
            <a:r>
              <a:rPr lang="en-US" sz="2400" dirty="0">
                <a:latin typeface="Operator Mono" charset="0"/>
              </a:rPr>
              <a:t>if ('</a:t>
            </a:r>
            <a:r>
              <a:rPr lang="en-US" sz="2400" dirty="0" err="1">
                <a:latin typeface="Operator Mono" charset="0"/>
              </a:rPr>
              <a:t>serviceWorker</a:t>
            </a:r>
            <a:r>
              <a:rPr lang="en-US" sz="2400" dirty="0">
                <a:latin typeface="Operator Mono" charset="0"/>
              </a:rPr>
              <a:t>' in navigator &amp;&amp; '</a:t>
            </a:r>
            <a:r>
              <a:rPr lang="en-US" sz="2400" dirty="0" err="1">
                <a:latin typeface="Operator Mono" charset="0"/>
              </a:rPr>
              <a:t>SyncManager</a:t>
            </a:r>
            <a:r>
              <a:rPr lang="en-US" sz="2400" dirty="0">
                <a:latin typeface="Operator Mono" charset="0"/>
              </a:rPr>
              <a:t>' in window) {</a:t>
            </a:r>
          </a:p>
          <a:p>
            <a:pPr lvl="2"/>
            <a:r>
              <a:rPr lang="en-US" sz="2400" dirty="0" err="1">
                <a:latin typeface="Operator Mono" charset="0"/>
              </a:rPr>
              <a:t>navigator.serviceWorker.ready</a:t>
            </a:r>
            <a:endParaRPr lang="en-US" sz="2400" dirty="0">
              <a:latin typeface="Operator Mono" charset="0"/>
            </a:endParaRPr>
          </a:p>
          <a:p>
            <a:pPr lvl="3"/>
            <a:r>
              <a:rPr lang="en-US" sz="2400" dirty="0">
                <a:latin typeface="Operator Mono" charset="0"/>
              </a:rPr>
              <a:t>.then((</a:t>
            </a:r>
            <a:r>
              <a:rPr lang="en-US" sz="2400" dirty="0" err="1">
                <a:latin typeface="Operator Mono" charset="0"/>
              </a:rPr>
              <a:t>sw</a:t>
            </a:r>
            <a:r>
              <a:rPr lang="en-US" sz="2400" dirty="0">
                <a:latin typeface="Operator Mono" charset="0"/>
              </a:rPr>
              <a:t>) =&gt; {</a:t>
            </a:r>
          </a:p>
          <a:p>
            <a:pPr lvl="3"/>
            <a:r>
              <a:rPr lang="en-US" sz="2400" dirty="0">
                <a:latin typeface="Operator Mono" charset="0"/>
              </a:rPr>
              <a:t>// write to </a:t>
            </a:r>
            <a:r>
              <a:rPr lang="en-US" sz="2400" dirty="0" err="1">
                <a:latin typeface="Operator Mono" charset="0"/>
              </a:rPr>
              <a:t>indexedDB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err="1">
                <a:latin typeface="Operator Mono" charset="0"/>
              </a:rPr>
              <a:t>this.db.write</a:t>
            </a:r>
            <a:r>
              <a:rPr lang="en-US" sz="2400" dirty="0">
                <a:latin typeface="Operator Mono" charset="0"/>
              </a:rPr>
              <a:t>(data)</a:t>
            </a:r>
          </a:p>
          <a:p>
            <a:pPr lvl="5"/>
            <a:r>
              <a:rPr lang="en-US" sz="2400" dirty="0">
                <a:latin typeface="Operator Mono" charset="0"/>
              </a:rPr>
              <a:t>.then(() =&gt; {</a:t>
            </a:r>
          </a:p>
          <a:p>
            <a:pPr lvl="5"/>
            <a:r>
              <a:rPr lang="en-US" sz="2400" dirty="0" err="1">
                <a:latin typeface="Operator Mono" charset="0"/>
              </a:rPr>
              <a:t>this.snackBar.open</a:t>
            </a:r>
            <a:r>
              <a:rPr lang="en-US" sz="2400" dirty="0">
                <a:latin typeface="Operator Mono" charset="0"/>
              </a:rPr>
              <a:t>('successfully saved to local </a:t>
            </a:r>
            <a:r>
              <a:rPr lang="en-US" sz="2400" dirty="0" err="1">
                <a:latin typeface="Operator Mono" charset="0"/>
              </a:rPr>
              <a:t>db</a:t>
            </a:r>
            <a:r>
              <a:rPr lang="en-US" sz="2400" dirty="0">
                <a:latin typeface="Operator Mono" charset="0"/>
              </a:rPr>
              <a:t>!', 'Ok', { duration: 1000 });</a:t>
            </a:r>
          </a:p>
          <a:p>
            <a:pPr lvl="5"/>
            <a:r>
              <a:rPr lang="en-US" sz="2400" dirty="0">
                <a:latin typeface="Operator Mono" charset="0"/>
              </a:rPr>
              <a:t>// Register your tags</a:t>
            </a:r>
          </a:p>
          <a:p>
            <a:pPr lvl="5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BACKGROUND_SYNC_SAVE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2"/>
            <a:r>
              <a:rPr lang="en-US" sz="2400" dirty="0">
                <a:latin typeface="Operator Mono" charset="0"/>
              </a:rPr>
              <a:t>});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8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60884" y="3048001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Connectivity </a:t>
            </a:r>
            <a:r>
              <a:rPr lang="en-US" sz="4800" dirty="0" smtClean="0"/>
              <a:t>Re-Established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9695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73183" y="2486529"/>
            <a:ext cx="7988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smtClean="0"/>
              <a:t>Progressively </a:t>
            </a:r>
            <a:r>
              <a:rPr lang="en-US" sz="6000" b="1" smtClean="0"/>
              <a:t>Enhanced User </a:t>
            </a:r>
            <a:r>
              <a:rPr lang="en-US" sz="6000" b="1" dirty="0" smtClean="0"/>
              <a:t>Experience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if (</a:t>
            </a:r>
            <a:r>
              <a:rPr lang="en-US" sz="2400" dirty="0" err="1">
                <a:latin typeface="Operator Mono" charset="0"/>
              </a:rPr>
              <a:t>event.tag</a:t>
            </a:r>
            <a:r>
              <a:rPr lang="en-US" sz="2400" dirty="0">
                <a:latin typeface="Operator Mono" charset="0"/>
              </a:rPr>
              <a:t> === BACKGROUND_SYNC_SAVE)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.filter(note =&gt; !</a:t>
            </a:r>
            <a:r>
              <a:rPr lang="en-US" sz="2400" dirty="0" err="1">
                <a:latin typeface="Operator Mono" charset="0"/>
              </a:rPr>
              <a:t>note.synced</a:t>
            </a:r>
            <a:r>
              <a:rPr lang="en-US" sz="2400" dirty="0">
                <a:latin typeface="Operator Mono" charset="0"/>
              </a:rPr>
              <a:t>)</a:t>
            </a:r>
          </a:p>
          <a:p>
            <a:pPr lvl="4"/>
            <a:r>
              <a:rPr lang="en-US" sz="2400" dirty="0">
                <a:latin typeface="Operator Mono" charset="0"/>
              </a:rPr>
              <a:t>.map(note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5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self.addEventListener</a:t>
            </a:r>
            <a:r>
              <a:rPr lang="en-US" sz="2400" dirty="0">
                <a:latin typeface="Operator Mono" charset="0"/>
              </a:rPr>
              <a:t>('sync', function (event) {</a:t>
            </a:r>
          </a:p>
          <a:p>
            <a:pPr lvl="1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Background syncing', event);</a:t>
            </a:r>
          </a:p>
          <a:p>
            <a:pPr lvl="1"/>
            <a:r>
              <a:rPr lang="en-US" sz="2400" dirty="0">
                <a:latin typeface="Operator Mono" charset="0"/>
              </a:rPr>
              <a:t>// you can define as many tag as you want</a:t>
            </a: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latin typeface="Operator Mono" charset="0"/>
              </a:rPr>
              <a:t>console.log</a:t>
            </a:r>
            <a:r>
              <a:rPr lang="en-US" sz="2400" dirty="0">
                <a:latin typeface="Operator Mono" charset="0"/>
              </a:rPr>
              <a:t>('[SW] Syncing new notes');</a:t>
            </a:r>
          </a:p>
          <a:p>
            <a:pPr lvl="3"/>
            <a:r>
              <a:rPr lang="en-US" sz="2400" dirty="0" err="1">
                <a:latin typeface="Operator Mono" charset="0"/>
              </a:rPr>
              <a:t>event.waitUntil</a:t>
            </a:r>
            <a:r>
              <a:rPr lang="en-US" sz="2400" dirty="0"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latin typeface="Operator Mono" charset="0"/>
              </a:rPr>
              <a:t>db.readAll</a:t>
            </a:r>
            <a:r>
              <a:rPr lang="en-US" sz="2400" dirty="0" smtClean="0">
                <a:latin typeface="Operator Mono" charset="0"/>
              </a:rPr>
              <a:t>()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>
                <a:latin typeface="Operator Mono" charset="0"/>
              </a:rPr>
              <a:t>.then(function (data)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data</a:t>
            </a:r>
            <a:endParaRPr lang="en-US" sz="2400" dirty="0">
              <a:latin typeface="Operator Mono" charset="0"/>
            </a:endParaRPr>
          </a:p>
          <a:p>
            <a:pPr lvl="4"/>
            <a:r>
              <a:rPr lang="en-US" sz="2400" dirty="0" smtClean="0">
                <a:latin typeface="Operator Mono" charset="0"/>
              </a:rPr>
              <a:t>.filter(note =&gt; !</a:t>
            </a:r>
            <a:r>
              <a:rPr lang="en-US" sz="2400" dirty="0" err="1" smtClean="0">
                <a:latin typeface="Operator Mono" charset="0"/>
              </a:rPr>
              <a:t>note.synced</a:t>
            </a:r>
            <a:r>
              <a:rPr lang="en-US" sz="2400" dirty="0" smtClean="0"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.</a:t>
            </a:r>
            <a:r>
              <a:rPr lang="en-US" sz="2400" dirty="0">
                <a:latin typeface="Operator Mono" charset="0"/>
              </a:rPr>
              <a:t>map(note =&gt; {</a:t>
            </a:r>
          </a:p>
          <a:p>
            <a:pPr lvl="4"/>
            <a:r>
              <a:rPr lang="en-US" sz="2400" dirty="0" smtClean="0">
                <a:latin typeface="Operator Mono" charset="0"/>
              </a:rPr>
              <a:t>  </a:t>
            </a:r>
            <a:r>
              <a:rPr lang="en-US" sz="2400" dirty="0" err="1" smtClean="0">
                <a:latin typeface="Operator Mono" charset="0"/>
              </a:rPr>
              <a:t>sendData</a:t>
            </a:r>
            <a:r>
              <a:rPr lang="en-US" sz="2400" dirty="0" smtClean="0">
                <a:latin typeface="Operator Mono" charset="0"/>
              </a:rPr>
              <a:t>(note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});</a:t>
            </a:r>
            <a:endParaRPr lang="en-US" sz="2400" b="0" dirty="0"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34062" y="229987"/>
            <a:ext cx="11245516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'sync'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Background syncing'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event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608B4E"/>
                </a:solidFill>
                <a:latin typeface="Operator Mono" charset="0"/>
              </a:rPr>
              <a:t>// you can define as many tag as you want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tag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===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BACKGROUND_SYNC_SAVE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'[SW] Syncing new notes'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3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waitUntil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4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db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readAll</a:t>
            </a:r>
            <a:r>
              <a:rPr lang="en-US" sz="2400" smtClean="0">
                <a:solidFill>
                  <a:srgbClr val="D4D4D4"/>
                </a:solidFill>
                <a:latin typeface="Operator Mono" charset="0"/>
              </a:rPr>
              <a:t>()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function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data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4"/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data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filter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!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synced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4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map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4"/>
            <a:r>
              <a:rPr lang="en-US" sz="2400" dirty="0" smtClean="0">
                <a:solidFill>
                  <a:srgbClr val="DCDCAA"/>
                </a:solidFill>
                <a:latin typeface="Operator Mono" charset="0"/>
              </a:rPr>
              <a:t>  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sendData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4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3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2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', 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</a:t>
            </a:r>
            <a:r>
              <a:rPr lang="en-US" sz="2400" dirty="0" err="1">
                <a:latin typeface="Operator Mono" charset="0"/>
              </a:rPr>
              <a:t>firebase.js</a:t>
            </a:r>
            <a:r>
              <a:rPr lang="en-US" sz="2400" dirty="0">
                <a:latin typeface="Operator Mono" charset="0"/>
              </a:rPr>
              <a:t>');</a:t>
            </a:r>
            <a:endParaRPr lang="en-US" sz="2400" b="0" dirty="0"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09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547" y="2925061"/>
            <a:ext cx="1198345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Operator Mono" charset="0"/>
              </a:rPr>
              <a:t>importScripts</a:t>
            </a:r>
            <a:r>
              <a:rPr lang="en-US" sz="2400" dirty="0">
                <a:latin typeface="Operator Mono" charset="0"/>
              </a:rPr>
              <a:t>('/assets/</a:t>
            </a:r>
            <a:r>
              <a:rPr lang="en-US" sz="2400" dirty="0" err="1">
                <a:latin typeface="Operator Mono" charset="0"/>
              </a:rPr>
              <a:t>js</a:t>
            </a:r>
            <a:r>
              <a:rPr lang="en-US" sz="2400" dirty="0">
                <a:latin typeface="Operator Mono" charset="0"/>
              </a:rPr>
              <a:t>/libs/</a:t>
            </a:r>
            <a:r>
              <a:rPr lang="en-US" sz="2400" dirty="0" err="1">
                <a:latin typeface="Operator Mono" charset="0"/>
              </a:rPr>
              <a:t>idb.min.js</a:t>
            </a:r>
            <a:r>
              <a:rPr lang="en-US" sz="2400" dirty="0">
                <a:latin typeface="Operator Mono" charset="0"/>
              </a:rPr>
              <a:t>');</a:t>
            </a:r>
          </a:p>
          <a:p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importScripts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/libs/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idb.min.js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'/assets/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firebase.js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20055" y="1411705"/>
            <a:ext cx="27604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SERVICE WORKER</a:t>
            </a:r>
          </a:p>
          <a:p>
            <a:pPr algn="ctr"/>
            <a:r>
              <a:rPr lang="en-US" sz="2000" dirty="0" err="1" smtClean="0"/>
              <a:t>ngsw-worker.js</a:t>
            </a:r>
            <a:endParaRPr lang="en-US" sz="2000" dirty="0"/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7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0462" y="657728"/>
            <a:ext cx="8486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OFFLINE STORAGE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633661" y="2880304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/>
              <a:t>IndexedDB</a:t>
            </a:r>
            <a:endParaRPr lang="en-US" sz="4800" dirty="0"/>
          </a:p>
        </p:txBody>
      </p:sp>
      <p:sp>
        <p:nvSpPr>
          <p:cNvPr id="4" name="TextBox 3"/>
          <p:cNvSpPr txBox="1"/>
          <p:nvPr/>
        </p:nvSpPr>
        <p:spPr>
          <a:xfrm>
            <a:off x="6120064" y="2880303"/>
            <a:ext cx="5309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Cache Storage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2" y="3867340"/>
            <a:ext cx="3429000" cy="107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112" y="5102879"/>
            <a:ext cx="36957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47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28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import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*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as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from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export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class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DbService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private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constructor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 {</a:t>
            </a:r>
          </a:p>
          <a:p>
            <a:pPr lvl="1"/>
            <a:r>
              <a:rPr lang="en-US" sz="24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4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pouch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PouchDB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latin typeface="Operator Mono" charset="0"/>
              </a:rPr>
              <a:t>public </a:t>
            </a:r>
            <a:r>
              <a:rPr lang="en-US" sz="2400" dirty="0" err="1">
                <a:latin typeface="Operator Mono" charset="0"/>
              </a:rPr>
              <a:t>addNote</a:t>
            </a:r>
            <a:r>
              <a:rPr lang="en-US" sz="2400" dirty="0">
                <a:latin typeface="Operator Mono" charset="0"/>
              </a:rPr>
              <a:t>(title: string): Promise&lt;string&gt; {</a:t>
            </a:r>
          </a:p>
          <a:p>
            <a:pPr lvl="1"/>
            <a:r>
              <a:rPr lang="en-US" sz="2400" dirty="0">
                <a:latin typeface="Operator Mono" charset="0"/>
              </a:rPr>
              <a:t>const promise = </a:t>
            </a:r>
            <a:r>
              <a:rPr lang="en-US" sz="2400" dirty="0" err="1">
                <a:latin typeface="Operator Mono" charset="0"/>
              </a:rPr>
              <a:t>this.pouch</a:t>
            </a:r>
            <a:endParaRPr lang="en-US" sz="2400" dirty="0">
              <a:latin typeface="Operator Mono" charset="0"/>
            </a:endParaRPr>
          </a:p>
          <a:p>
            <a:pPr lvl="1"/>
            <a:r>
              <a:rPr lang="en-US" sz="2400" dirty="0">
                <a:latin typeface="Operator Mono" charset="0"/>
              </a:rPr>
              <a:t>.put({</a:t>
            </a:r>
          </a:p>
          <a:p>
            <a:pPr lvl="2"/>
            <a:r>
              <a:rPr lang="en-US" sz="2400" dirty="0">
                <a:latin typeface="Operator Mono" charset="0"/>
              </a:rPr>
              <a:t>_id: ('note:' + (new Date()).</a:t>
            </a:r>
            <a:r>
              <a:rPr lang="en-US" sz="2400" dirty="0" err="1">
                <a:latin typeface="Operator Mono" charset="0"/>
              </a:rPr>
              <a:t>getTime</a:t>
            </a:r>
            <a:r>
              <a:rPr lang="en-US" sz="2400" dirty="0"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latin typeface="Operator Mono" charset="0"/>
              </a:rPr>
              <a:t>title: title</a:t>
            </a:r>
          </a:p>
          <a:p>
            <a:pPr lvl="1"/>
            <a:r>
              <a:rPr lang="en-US" sz="2400" dirty="0"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latin typeface="Operator Mono" charset="0"/>
              </a:rPr>
              <a:t>.then( (result: any): string =&gt; </a:t>
            </a:r>
            <a:r>
              <a:rPr lang="en-US" sz="2400" dirty="0" err="1">
                <a:latin typeface="Operator Mono" charset="0"/>
              </a:rPr>
              <a:t>result.id</a:t>
            </a:r>
            <a:r>
              <a:rPr lang="en-US" sz="2400" dirty="0"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return </a:t>
            </a:r>
            <a:r>
              <a:rPr lang="en-US" sz="2400" dirty="0">
                <a:latin typeface="Operator Mono" charset="0"/>
              </a:rPr>
              <a:t>(promise);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9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0874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64366" y="428178"/>
            <a:ext cx="1198345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Operator Mono" charset="0"/>
              </a:rPr>
              <a:t>import * as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 from "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";</a:t>
            </a:r>
          </a:p>
          <a:p>
            <a:r>
              <a:rPr lang="en-US" sz="2400" dirty="0">
                <a:latin typeface="Operator Mono" charset="0"/>
              </a:rPr>
              <a:t>export class </a:t>
            </a:r>
            <a:r>
              <a:rPr lang="en-US" sz="2400" dirty="0" err="1">
                <a:latin typeface="Operator Mono" charset="0"/>
              </a:rPr>
              <a:t>DbService</a:t>
            </a:r>
            <a:r>
              <a:rPr lang="en-US" sz="2400" dirty="0">
                <a:latin typeface="Operator Mono" charset="0"/>
              </a:rPr>
              <a:t> {</a:t>
            </a:r>
          </a:p>
          <a:p>
            <a:pPr lvl="1"/>
            <a:r>
              <a:rPr lang="en-US" sz="2400" dirty="0">
                <a:latin typeface="Operator Mono" charset="0"/>
              </a:rPr>
              <a:t>private pouch: any;</a:t>
            </a:r>
          </a:p>
          <a:p>
            <a:pPr lvl="1"/>
            <a:r>
              <a:rPr lang="en-US" sz="2400" dirty="0">
                <a:latin typeface="Operator Mono" charset="0"/>
              </a:rPr>
              <a:t>constructor() {</a:t>
            </a:r>
          </a:p>
          <a:p>
            <a:pPr lvl="1"/>
            <a:r>
              <a:rPr lang="en-US" sz="2400" dirty="0" smtClean="0">
                <a:latin typeface="Operator Mono" charset="0"/>
              </a:rPr>
              <a:t>	</a:t>
            </a:r>
            <a:r>
              <a:rPr lang="en-US" sz="2400" dirty="0" err="1" smtClean="0">
                <a:latin typeface="Operator Mono" charset="0"/>
              </a:rPr>
              <a:t>this.pouch</a:t>
            </a:r>
            <a:r>
              <a:rPr lang="en-US" sz="2400" dirty="0" smtClean="0">
                <a:latin typeface="Operator Mono" charset="0"/>
              </a:rPr>
              <a:t> </a:t>
            </a:r>
            <a:r>
              <a:rPr lang="en-US" sz="2400" dirty="0">
                <a:latin typeface="Operator Mono" charset="0"/>
              </a:rPr>
              <a:t>= new </a:t>
            </a:r>
            <a:r>
              <a:rPr lang="en-US" sz="2400" dirty="0" err="1">
                <a:latin typeface="Operator Mono" charset="0"/>
              </a:rPr>
              <a:t>PouchDB</a:t>
            </a:r>
            <a:r>
              <a:rPr lang="en-US" sz="2400" dirty="0">
                <a:latin typeface="Operator Mono" charset="0"/>
              </a:rPr>
              <a:t>('ngVikings2018Demo');</a:t>
            </a:r>
          </a:p>
          <a:p>
            <a:pPr lvl="1"/>
            <a:r>
              <a:rPr lang="en-US" sz="2400" dirty="0">
                <a:latin typeface="Operator Mono" charset="0"/>
              </a:rPr>
              <a:t>}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public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addNote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&gt; {</a:t>
            </a:r>
          </a:p>
          <a:p>
            <a:pPr lvl="1"/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2400" dirty="0" err="1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({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_id: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'note:'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 (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Date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getTime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()),</a:t>
            </a:r>
          </a:p>
          <a:p>
            <a:pPr lvl="2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title: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title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any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): </a:t>
            </a:r>
            <a:r>
              <a:rPr lang="en-US" sz="2400" dirty="0">
                <a:solidFill>
                  <a:srgbClr val="4EC9B0"/>
                </a:solidFill>
                <a:latin typeface="Operator Mono" charset="0"/>
              </a:rPr>
              <a:t>string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result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id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promise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r>
              <a:rPr lang="en-US" sz="2400" dirty="0">
                <a:latin typeface="Operator Mono" charset="0"/>
              </a:rPr>
              <a:t>}</a:t>
            </a:r>
            <a:endParaRPr lang="en-US" sz="24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14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32" y="2448755"/>
            <a:ext cx="2055792" cy="20557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116" y="2777102"/>
            <a:ext cx="1366434" cy="13990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593" y="2639813"/>
            <a:ext cx="1685049" cy="168504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flipH="1">
            <a:off x="6745044" y="3476651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898159" y="3476748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flipH="1">
            <a:off x="2819955" y="3480670"/>
            <a:ext cx="2009510" cy="2170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3973070" y="3480767"/>
            <a:ext cx="1710434" cy="216968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9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30413" y="1829531"/>
            <a:ext cx="355764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App Banner Prompt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Show app banner prompt</a:t>
            </a:r>
          </a:p>
          <a:p>
            <a:pPr algn="ctr"/>
            <a:r>
              <a:rPr lang="en-US" dirty="0" smtClean="0"/>
              <a:t> when it’s the best time.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84938" y="1829531"/>
            <a:ext cx="316035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Background Sync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Let’s save user data </a:t>
            </a:r>
          </a:p>
          <a:p>
            <a:pPr algn="ctr"/>
            <a:r>
              <a:rPr lang="en-US" dirty="0" smtClean="0"/>
              <a:t>and sync back with server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191996" y="4067474"/>
            <a:ext cx="474623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Advanced Cache </a:t>
            </a:r>
            <a:r>
              <a:rPr lang="en-US" sz="3200" b="1" dirty="0" smtClean="0"/>
              <a:t>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works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30413" y="4067474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/>
              <a:t>Better App Theme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68550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1" grpId="0"/>
      <p:bldP spid="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66D9EF"/>
                </a:solidFill>
              </a:rPr>
              <a:t>const </a:t>
            </a:r>
            <a:r>
              <a:rPr lang="en-US" sz="2400" dirty="0" smtClean="0">
                <a:solidFill>
                  <a:srgbClr val="6ECA97"/>
                </a:solidFill>
              </a:rPr>
              <a:t>sync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F92672"/>
                </a:solidFill>
              </a:rPr>
              <a:t>=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6ECA97"/>
                </a:solidFill>
              </a:rPr>
              <a:t>PouchDB</a:t>
            </a:r>
            <a:r>
              <a:rPr lang="en-US" sz="2400" dirty="0" err="1">
                <a:solidFill>
                  <a:srgbClr val="F8F8F2"/>
                </a:solidFill>
              </a:rPr>
              <a:t>.</a:t>
            </a:r>
            <a:r>
              <a:rPr lang="en-US" sz="2400" dirty="0" err="1">
                <a:solidFill>
                  <a:srgbClr val="6ECA97"/>
                </a:solidFill>
              </a:rPr>
              <a:t>sync</a:t>
            </a:r>
            <a:r>
              <a:rPr lang="en-US" sz="2400" dirty="0">
                <a:solidFill>
                  <a:srgbClr val="F8F8F2"/>
                </a:solidFill>
              </a:rPr>
              <a:t>(</a:t>
            </a:r>
            <a:r>
              <a:rPr lang="en-US" sz="2400" dirty="0" err="1">
                <a:solidFill>
                  <a:srgbClr val="6ECA97"/>
                </a:solidFill>
              </a:rPr>
              <a:t>src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6ECA97"/>
                </a:solidFill>
              </a:rPr>
              <a:t>target</a:t>
            </a:r>
            <a:r>
              <a:rPr lang="en-US" sz="2400" dirty="0">
                <a:solidFill>
                  <a:srgbClr val="F8F8F2"/>
                </a:solidFill>
              </a:rPr>
              <a:t>,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8F8F2"/>
                </a:solidFill>
              </a:rPr>
              <a:t>[</a:t>
            </a:r>
            <a:r>
              <a:rPr lang="en-US" sz="2400" dirty="0">
                <a:solidFill>
                  <a:srgbClr val="6ECA97"/>
                </a:solidFill>
              </a:rPr>
              <a:t>options</a:t>
            </a:r>
            <a:r>
              <a:rPr lang="en-US" sz="2400" dirty="0">
                <a:solidFill>
                  <a:srgbClr val="F8F8F2"/>
                </a:solidFill>
              </a:rPr>
              <a:t>])</a:t>
            </a:r>
            <a:r>
              <a:rPr lang="en-US" sz="2400" dirty="0"/>
              <a:t/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46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'http://remoteserver:5984/ngVikings2018Demo'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replicate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://remote:5984/ngVikings2018Demo'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'ngVikings2018Demo'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2-</a:t>
            </a:r>
            <a:r>
              <a:rPr lang="en-US" sz="2400" dirty="0">
                <a:latin typeface="Operator Mono" charset="0"/>
              </a:rPr>
              <a:t/>
            </a:r>
            <a:br>
              <a:rPr lang="en-US" sz="2400" dirty="0">
                <a:latin typeface="Operator Mono" charset="0"/>
              </a:rPr>
            </a:br>
            <a:r>
              <a:rPr lang="en-US" sz="2400" dirty="0" err="1">
                <a:latin typeface="Operator Mono" charset="0"/>
              </a:rPr>
              <a:t>PouchDB.sync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</a:t>
            </a:r>
            <a:endParaRPr lang="en-US" sz="2400" dirty="0" smtClean="0">
              <a:latin typeface="Operator Mono" charset="0"/>
            </a:endParaRP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</a:t>
            </a:r>
            <a:r>
              <a:rPr lang="en-US" sz="2400" dirty="0" smtClean="0"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latin typeface="Operator Mono" charset="0"/>
              </a:rPr>
              <a:t>);</a:t>
            </a:r>
            <a:endParaRPr lang="en-US" sz="2400" dirty="0"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9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350" y="828747"/>
            <a:ext cx="1312244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const sync </a:t>
            </a:r>
            <a:r>
              <a:rPr lang="en-US" sz="2400" dirty="0"/>
              <a:t>= </a:t>
            </a:r>
            <a:r>
              <a:rPr lang="en-US" sz="2400" dirty="0" err="1"/>
              <a:t>PouchDB.sync</a:t>
            </a:r>
            <a:r>
              <a:rPr lang="en-US" sz="2400" dirty="0"/>
              <a:t>(</a:t>
            </a:r>
            <a:r>
              <a:rPr lang="en-US" sz="2400" dirty="0" err="1"/>
              <a:t>src</a:t>
            </a:r>
            <a:r>
              <a:rPr lang="en-US" sz="2400" dirty="0"/>
              <a:t>, target, [options])</a:t>
            </a:r>
            <a:br>
              <a:rPr lang="en-US" sz="2400" dirty="0"/>
            </a:br>
            <a:endParaRPr lang="en-US" sz="2400" dirty="0" smtClean="0"/>
          </a:p>
          <a:p>
            <a:r>
              <a:rPr lang="en-US" sz="2400" dirty="0" smtClean="0"/>
              <a:t>1-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'ngVikings2018Demo</a:t>
            </a:r>
            <a:r>
              <a:rPr lang="en-US" sz="2400" dirty="0">
                <a:latin typeface="Operator Mono" charset="0"/>
              </a:rPr>
              <a:t>', 'http://remoteserver:5984/ngVikings2018Demo');</a:t>
            </a:r>
          </a:p>
          <a:p>
            <a:r>
              <a:rPr lang="en-US" sz="2400" dirty="0" err="1">
                <a:latin typeface="Operator Mono" charset="0"/>
              </a:rPr>
              <a:t>PouchDB.replicate</a:t>
            </a:r>
            <a:r>
              <a:rPr lang="en-US" sz="2400" dirty="0" smtClean="0">
                <a:latin typeface="Operator Mono" charset="0"/>
              </a:rPr>
              <a:t>(</a:t>
            </a:r>
          </a:p>
          <a:p>
            <a:r>
              <a:rPr lang="en-US" sz="2400" dirty="0" smtClean="0">
                <a:latin typeface="Operator Mono" charset="0"/>
              </a:rPr>
              <a:t>'http</a:t>
            </a:r>
            <a:r>
              <a:rPr lang="en-US" sz="2400" dirty="0">
                <a:latin typeface="Operator Mono" charset="0"/>
              </a:rPr>
              <a:t>://remote:5984/ngVikings2018Demo', 'ngVikings2018Demo');</a:t>
            </a:r>
          </a:p>
          <a:p>
            <a:endParaRPr lang="en-US" sz="2400" dirty="0" smtClean="0">
              <a:latin typeface="Operator Mono" charset="0"/>
            </a:endParaRP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2-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24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PouchDB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sync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'ngVikings2018Demo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24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'http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://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remote:5984/ngVikings2018Demo’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96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537874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Cache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latin typeface="Operator Mono" charset="0"/>
              </a:rPr>
              <a:t>const request = </a:t>
            </a:r>
            <a:r>
              <a:rPr lang="en-US" sz="3600" dirty="0" err="1">
                <a:latin typeface="Operator Mono" charset="0"/>
              </a:rPr>
              <a:t>event.request</a:t>
            </a:r>
            <a:r>
              <a:rPr lang="en-US" sz="3600" dirty="0"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event.respondWith</a:t>
            </a:r>
            <a:r>
              <a:rPr lang="en-US" sz="3600" dirty="0" smtClean="0"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Operator Mono" charset="0"/>
              </a:rPr>
              <a:t>self.addEventListener</a:t>
            </a:r>
            <a:r>
              <a:rPr lang="en-US" sz="3600" dirty="0">
                <a:latin typeface="Operator Mono" charset="0"/>
              </a:rPr>
              <a:t>('fetch', </a:t>
            </a:r>
            <a:endParaRPr lang="en-US" sz="3600" dirty="0" smtClean="0">
              <a:latin typeface="Operator Mono" charset="0"/>
            </a:endParaRPr>
          </a:p>
          <a:p>
            <a:r>
              <a:rPr lang="en-US" sz="3600" dirty="0" smtClean="0">
                <a:latin typeface="Operator Mono" charset="0"/>
              </a:rPr>
              <a:t>(</a:t>
            </a:r>
            <a:r>
              <a:rPr lang="en-US" sz="3600" dirty="0">
                <a:latin typeface="Operator Mono" charset="0"/>
              </a:rPr>
              <a:t>event) =&gt;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latin typeface="Operator Mono" charset="0"/>
              </a:rPr>
              <a:t>}</a:t>
            </a:r>
            <a:endParaRPr lang="en-US" sz="36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3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latin typeface="Operator Mono" charset="0"/>
              </a:rPr>
              <a:t>fetch(request).then( (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=&gt; {</a:t>
            </a:r>
          </a:p>
          <a:p>
            <a:pPr lvl="3"/>
            <a:r>
              <a:rPr lang="en-US" sz="2800" dirty="0" err="1">
                <a:latin typeface="Operator Mono" charset="0"/>
              </a:rPr>
              <a:t>caches.open</a:t>
            </a:r>
            <a:r>
              <a:rPr lang="en-US" sz="2800" dirty="0">
                <a:latin typeface="Operator Mono" charset="0"/>
              </a:rPr>
              <a:t>(DYNAMIC_CACHE_VERSION</a:t>
            </a:r>
            <a:r>
              <a:rPr lang="en-US" sz="2800" dirty="0" smtClean="0"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latin typeface="Operator Mono" charset="0"/>
              </a:rPr>
              <a:t>.</a:t>
            </a:r>
            <a:r>
              <a:rPr lang="en-US" sz="2800" dirty="0">
                <a:latin typeface="Operator Mono" charset="0"/>
              </a:rPr>
              <a:t>then( cache =&gt; </a:t>
            </a:r>
            <a:r>
              <a:rPr lang="en-US" sz="2800" dirty="0" err="1">
                <a:latin typeface="Operator Mono" charset="0"/>
              </a:rPr>
              <a:t>cache.put</a:t>
            </a:r>
            <a:r>
              <a:rPr lang="en-US" sz="2800" dirty="0">
                <a:latin typeface="Operator Mono" charset="0"/>
              </a:rPr>
              <a:t>(request, 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(request).then( (res) =&gt; {</a:t>
            </a:r>
          </a:p>
          <a:p>
            <a:pPr lvl="2"/>
            <a:r>
              <a:rPr lang="en-US" sz="3200" dirty="0">
                <a:latin typeface="Operator Mono" charset="0"/>
              </a:rPr>
              <a:t>return res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53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3568606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PROMPT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456395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BANNER</a:t>
            </a:r>
            <a:endParaRPr lang="en-US" sz="6122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59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latin typeface="Operator Mono" charset="0"/>
              </a:rPr>
              <a:t>.catch(err =&gt; </a:t>
            </a:r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/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latin typeface="Operator Mono" charset="0"/>
              </a:rPr>
              <a:t>.then((res) =&gt; {</a:t>
            </a:r>
          </a:p>
          <a:p>
            <a:pPr lvl="2"/>
            <a:r>
              <a:rPr lang="en-US" sz="3200" dirty="0" err="1">
                <a:latin typeface="Operator Mono" charset="0"/>
              </a:rPr>
              <a:t>caches.open</a:t>
            </a:r>
            <a:r>
              <a:rPr lang="en-US" sz="3200" dirty="0">
                <a:latin typeface="Operator Mono" charset="0"/>
              </a:rPr>
              <a:t>(DYNAMIC_CACHE_VERSION</a:t>
            </a:r>
            <a:r>
              <a:rPr lang="en-US" sz="3200" dirty="0" smtClean="0"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.</a:t>
            </a:r>
            <a:r>
              <a:rPr lang="en-US" sz="3200" dirty="0">
                <a:latin typeface="Operator Mono" charset="0"/>
              </a:rPr>
              <a:t>then(cache =&gt; </a:t>
            </a:r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res));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 // Fallback to cache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97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latin typeface="Operator Mono" charset="0"/>
              </a:rPr>
              <a:t>fetch(request).then((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) =&gt; {</a:t>
            </a:r>
          </a:p>
          <a:p>
            <a:pPr lvl="3"/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Operator Mono" charset="0"/>
              </a:rPr>
              <a:t>event.respondWith</a:t>
            </a:r>
            <a:r>
              <a:rPr lang="en-US" sz="3200" dirty="0"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latin typeface="Operator Mono" charset="0"/>
              </a:rPr>
              <a:t>caches</a:t>
            </a:r>
          </a:p>
          <a:p>
            <a:pPr lvl="2"/>
            <a:r>
              <a:rPr lang="en-US" sz="3200" dirty="0">
                <a:latin typeface="Operator Mono" charset="0"/>
              </a:rPr>
              <a:t>.match(request</a:t>
            </a:r>
            <a:r>
              <a:rPr lang="en-US" sz="3200" dirty="0" smtClean="0">
                <a:latin typeface="Operator Mono" charset="0"/>
              </a:rPr>
              <a:t>).</a:t>
            </a:r>
            <a:r>
              <a:rPr lang="en-US" sz="3200" dirty="0">
                <a:latin typeface="Operator Mono" charset="0"/>
              </a:rPr>
              <a:t>then((res) =&gt; {</a:t>
            </a:r>
          </a:p>
          <a:p>
            <a:pPr lvl="3"/>
            <a:r>
              <a:rPr lang="en-US" sz="3200" dirty="0">
                <a:latin typeface="Operator Mono" charset="0"/>
              </a:rPr>
              <a:t>const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latin typeface="Operator Mono" charset="0"/>
              </a:rPr>
              <a:t>return </a:t>
            </a:r>
            <a:r>
              <a:rPr lang="en-US" sz="3200" dirty="0">
                <a:latin typeface="Operator Mono" charset="0"/>
              </a:rPr>
              <a:t>res ||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latin typeface="Operator Mono" charset="0"/>
              </a:rPr>
              <a:t>);</a:t>
            </a:r>
            <a:endParaRPr lang="en-US" sz="32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441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latin typeface="Operator Mono" charset="0"/>
              </a:rPr>
              <a:t>caches.match</a:t>
            </a:r>
            <a:r>
              <a:rPr lang="en-US" dirty="0">
                <a:latin typeface="Operator Mono" charset="0"/>
              </a:rPr>
              <a:t>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res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50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 = new Promise((resolve, reject) =&gt; {</a:t>
            </a:r>
          </a:p>
          <a:p>
            <a:pPr lvl="1"/>
            <a:r>
              <a:rPr lang="en-US" dirty="0">
                <a:latin typeface="Operator Mono" charset="0"/>
              </a:rPr>
              <a:t>let 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 = false;</a:t>
            </a:r>
          </a:p>
          <a:p>
            <a:pPr lvl="1"/>
            <a:r>
              <a:rPr lang="en-US" dirty="0">
                <a:latin typeface="Operator Mono" charset="0"/>
              </a:rPr>
              <a:t>const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 = () =&gt; {</a:t>
            </a:r>
          </a:p>
          <a:p>
            <a:pPr lvl="2"/>
            <a:r>
              <a:rPr lang="en-US" dirty="0">
                <a:latin typeface="Operator Mono" charset="0"/>
              </a:rPr>
              <a:t>if (</a:t>
            </a:r>
            <a:r>
              <a:rPr lang="en-US" dirty="0" err="1">
                <a:latin typeface="Operator Mono" charset="0"/>
              </a:rPr>
              <a:t>firstRejectionReceived</a:t>
            </a:r>
            <a:r>
              <a:rPr lang="en-US" dirty="0"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latin typeface="Operator Mono" charset="0"/>
              </a:rPr>
              <a:t>  reject</a:t>
            </a:r>
            <a:r>
              <a:rPr lang="en-US" dirty="0">
                <a:latin typeface="Operator Mono" charset="0"/>
              </a:rPr>
              <a:t>('No response received.');</a:t>
            </a:r>
          </a:p>
          <a:p>
            <a:pPr lvl="2"/>
            <a:r>
              <a:rPr lang="en-US" dirty="0">
                <a:latin typeface="Operator Mono" charset="0"/>
              </a:rPr>
              <a:t>} else {</a:t>
            </a:r>
          </a:p>
          <a:p>
            <a:pPr lvl="2"/>
            <a:r>
              <a:rPr lang="en-US" dirty="0" smtClean="0">
                <a:latin typeface="Operator Mono" charset="0"/>
              </a:rPr>
              <a:t>  </a:t>
            </a:r>
            <a:r>
              <a:rPr lang="en-US" dirty="0" err="1" smtClean="0">
                <a:latin typeface="Operator Mono" charset="0"/>
              </a:rPr>
              <a:t>firstRejectionReceived</a:t>
            </a:r>
            <a:r>
              <a:rPr lang="en-US" dirty="0" smtClean="0">
                <a:latin typeface="Operator Mono" charset="0"/>
              </a:rPr>
              <a:t> </a:t>
            </a:r>
            <a:r>
              <a:rPr lang="en-US" dirty="0">
                <a:latin typeface="Operator Mono" charset="0"/>
              </a:rPr>
              <a:t>= true;</a:t>
            </a:r>
          </a:p>
          <a:p>
            <a:pPr lvl="2"/>
            <a:r>
              <a:rPr lang="en-US" dirty="0">
                <a:latin typeface="Operator Mono" charset="0"/>
              </a:rPr>
              <a:t>}</a:t>
            </a:r>
          </a:p>
          <a:p>
            <a:pPr lvl="1"/>
            <a:r>
              <a:rPr lang="en-US" dirty="0"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latin typeface="Operator Mono" charset="0"/>
              </a:rPr>
              <a:t>fetch(request)</a:t>
            </a:r>
          </a:p>
          <a:p>
            <a:pPr lvl="1"/>
            <a:r>
              <a:rPr lang="en-US" dirty="0">
                <a:latin typeface="Operator Mono" charset="0"/>
              </a:rPr>
              <a:t>.then(res =&gt; </a:t>
            </a:r>
            <a:r>
              <a:rPr lang="en-US" dirty="0" err="1">
                <a:latin typeface="Operator Mono" charset="0"/>
              </a:rPr>
              <a:t>res.ok</a:t>
            </a:r>
            <a:r>
              <a:rPr lang="en-US" dirty="0">
                <a:latin typeface="Operator Mono" charset="0"/>
              </a:rPr>
              <a:t> ? resolve(res) : 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latin typeface="Operator Mono" charset="0"/>
              </a:rPr>
              <a:t>.catch(</a:t>
            </a:r>
            <a:r>
              <a:rPr lang="en-US" dirty="0" err="1">
                <a:latin typeface="Operator Mono" charset="0"/>
              </a:rPr>
              <a:t>rejectOnce</a:t>
            </a:r>
            <a:r>
              <a:rPr lang="en-US" dirty="0"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latin typeface="Operator Mono" charset="0"/>
              </a:rPr>
              <a:t>event.respondWith</a:t>
            </a:r>
            <a:r>
              <a:rPr lang="en-US" dirty="0">
                <a:latin typeface="Operator Mono" charset="0"/>
              </a:rPr>
              <a:t>(</a:t>
            </a:r>
            <a:r>
              <a:rPr lang="en-US" dirty="0" err="1">
                <a:latin typeface="Operator Mono" charset="0"/>
              </a:rPr>
              <a:t>promiseRace</a:t>
            </a:r>
            <a:r>
              <a:rPr lang="en-US" dirty="0">
                <a:latin typeface="Operator Mono" charset="0"/>
              </a:rPr>
              <a:t>);</a:t>
            </a:r>
            <a:endParaRPr lang="en-US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598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876753" y="591596"/>
            <a:ext cx="483523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/>
              <a:t>Cache &amp; Network Race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781405"/>
            <a:ext cx="1041132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new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Operator Mono" charset="0"/>
              </a:rPr>
              <a:t>Promise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let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false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dirty="0" smtClean="0">
                <a:solidFill>
                  <a:srgbClr val="DCDCAA"/>
                </a:solidFill>
                <a:latin typeface="Operator Mono" charset="0"/>
              </a:rPr>
              <a:t>  reject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Operator Mono" charset="0"/>
              </a:rPr>
              <a:t>'No response received.'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  <a:r>
              <a:rPr lang="en-US" dirty="0">
                <a:solidFill>
                  <a:srgbClr val="C586C0"/>
                </a:solidFill>
                <a:latin typeface="Operator Mono" charset="0"/>
              </a:rPr>
              <a:t> else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dirty="0" smtClean="0">
                <a:solidFill>
                  <a:srgbClr val="9CDCFE"/>
                </a:solidFill>
                <a:latin typeface="Operator Mono" charset="0"/>
              </a:rPr>
              <a:t>  </a:t>
            </a:r>
            <a:r>
              <a:rPr lang="en-US" dirty="0" err="1" smtClean="0">
                <a:solidFill>
                  <a:srgbClr val="9CDCFE"/>
                </a:solidFill>
                <a:latin typeface="Operator Mono" charset="0"/>
              </a:rPr>
              <a:t>firstRejectionReceived</a:t>
            </a:r>
            <a:r>
              <a:rPr lang="en-US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 true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dirty="0">
                <a:solidFill>
                  <a:srgbClr val="D4D4D4"/>
                </a:solidFill>
                <a:latin typeface="Operator Mono" charset="0"/>
              </a:rPr>
              <a:t>}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pPr lvl="1"/>
            <a:r>
              <a:rPr lang="en-US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ok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 ? 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resolve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 : 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())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rejectOnce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dirty="0" err="1">
                <a:solidFill>
                  <a:srgbClr val="9CDCFE"/>
                </a:solidFill>
                <a:latin typeface="Operator Mono" charset="0"/>
              </a:rPr>
              <a:t>promiseRace</a:t>
            </a:r>
            <a:r>
              <a:rPr lang="en-US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01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Web Share </a:t>
            </a:r>
            <a:r>
              <a:rPr lang="en-US" sz="3200" b="1" dirty="0" smtClean="0"/>
              <a:t>API</a:t>
            </a:r>
            <a:endParaRPr lang="fa-IR" sz="3200" b="1" dirty="0" smtClean="0"/>
          </a:p>
          <a:p>
            <a:pPr algn="ctr"/>
            <a:endParaRPr lang="en-US" dirty="0"/>
          </a:p>
          <a:p>
            <a:pPr algn="ctr"/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 err="1"/>
              <a:t>Navigator.share</a:t>
            </a:r>
            <a:r>
              <a:rPr lang="en-US" sz="1400" dirty="0"/>
              <a:t>() method invokes the native sharing mechanism of the device as part of the Web Share API. 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3906" y="4555943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60" y="5048385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8" y="2774345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009978" y="2556651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1291775" y="3242521"/>
            <a:ext cx="10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/mhadaily/ngVikings2018demo</a:t>
            </a: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8969" y="5101388"/>
            <a:ext cx="52778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Installable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95" y="0"/>
            <a:ext cx="8935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327" y="1363580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tx2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event.preventDefault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chemeClr val="tx2"/>
                </a:solidFill>
                <a:latin typeface="Operator Mono" charset="0"/>
              </a:rPr>
              <a:t>this.deferredPromptEvent</a:t>
            </a:r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	return </a:t>
            </a:r>
            <a:r>
              <a:rPr lang="en-US" sz="2800" dirty="0">
                <a:solidFill>
                  <a:schemeClr val="tx2"/>
                </a:solidFill>
                <a:latin typeface="Operator Mono" charset="0"/>
              </a:rPr>
              <a:t>false;</a:t>
            </a:r>
          </a:p>
          <a:p>
            <a:r>
              <a:rPr lang="en-US" sz="2800" dirty="0" smtClean="0">
                <a:solidFill>
                  <a:schemeClr val="tx2"/>
                </a:solidFill>
                <a:latin typeface="Operator Mono" charset="0"/>
              </a:rPr>
              <a:t>}</a:t>
            </a:r>
            <a:endParaRPr lang="en-US" sz="2800" dirty="0">
              <a:solidFill>
                <a:schemeClr val="tx2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93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deferredPrompt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r>
              <a:rPr lang="en-US" sz="28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DCDCAA"/>
                </a:solidFill>
                <a:latin typeface="Operator Mono" charset="0"/>
              </a:rPr>
              <a:t>preventDefault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this.deferredPromptEvent</a:t>
            </a:r>
            <a:r>
              <a:rPr lang="en-US" sz="2800" dirty="0" smtClean="0">
                <a:latin typeface="Operator Mono" charset="0"/>
              </a:rPr>
              <a:t> </a:t>
            </a:r>
            <a:r>
              <a:rPr lang="en-US" sz="2800" dirty="0">
                <a:latin typeface="Operator Mono" charset="0"/>
              </a:rPr>
              <a:t>= event;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return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false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8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96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556948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943" y="994611"/>
            <a:ext cx="8300636" cy="36501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0943" y="2887682"/>
            <a:ext cx="1020277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Operator Mono" charset="0"/>
              </a:rPr>
              <a:t>deferredPrompt</a:t>
            </a:r>
            <a:r>
              <a:rPr lang="en-US" sz="2800" dirty="0">
                <a:latin typeface="Operator Mono" charset="0"/>
              </a:rPr>
              <a:t>(event) {</a:t>
            </a:r>
          </a:p>
          <a:p>
            <a:r>
              <a:rPr lang="en-US" sz="2800" dirty="0" smtClean="0">
                <a:latin typeface="Operator Mono" charset="0"/>
              </a:rPr>
              <a:t>	</a:t>
            </a:r>
            <a:r>
              <a:rPr lang="en-US" sz="2800" dirty="0" err="1" smtClean="0">
                <a:latin typeface="Operator Mono" charset="0"/>
              </a:rPr>
              <a:t>event.preventDefault</a:t>
            </a:r>
            <a:r>
              <a:rPr lang="en-US" sz="2800" dirty="0">
                <a:latin typeface="Operator Mono" charset="0"/>
              </a:rPr>
              <a:t>();</a:t>
            </a:r>
          </a:p>
          <a:p>
            <a:r>
              <a:rPr lang="en-US" sz="2800" dirty="0" smtClean="0">
                <a:solidFill>
                  <a:srgbClr val="569CD6"/>
                </a:solidFill>
                <a:latin typeface="Operator Mono" charset="0"/>
              </a:rPr>
              <a:t>	</a:t>
            </a:r>
            <a:r>
              <a:rPr lang="en-US" sz="2800" dirty="0" err="1" smtClean="0">
                <a:solidFill>
                  <a:srgbClr val="569CD6"/>
                </a:solidFill>
                <a:latin typeface="Operator Mono" charset="0"/>
              </a:rPr>
              <a:t>this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deferredPromptEvent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=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r>
              <a:rPr lang="en-US" sz="2800" dirty="0" smtClean="0">
                <a:solidFill>
                  <a:srgbClr val="C586C0"/>
                </a:solidFill>
                <a:latin typeface="Operator Mono" charset="0"/>
              </a:rPr>
              <a:t>	</a:t>
            </a:r>
            <a:r>
              <a:rPr lang="en-US" sz="2800" dirty="0" smtClean="0">
                <a:latin typeface="Operator Mono" charset="0"/>
              </a:rPr>
              <a:t>return </a:t>
            </a:r>
            <a:r>
              <a:rPr lang="en-US" sz="2800" dirty="0">
                <a:latin typeface="Operator Mono" charset="0"/>
              </a:rPr>
              <a:t>false;</a:t>
            </a:r>
          </a:p>
          <a:p>
            <a:r>
              <a:rPr lang="en-US" sz="2800" dirty="0" smtClean="0">
                <a:latin typeface="Operator Mono" charset="0"/>
              </a:rPr>
              <a:t>}</a:t>
            </a:r>
            <a:endParaRPr lang="en-US" sz="28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7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Motagua - Lime - Light">
      <a:dk1>
        <a:srgbClr val="7E7E7E"/>
      </a:dk1>
      <a:lt1>
        <a:sysClr val="window" lastClr="FFFFFF"/>
      </a:lt1>
      <a:dk2>
        <a:srgbClr val="888888"/>
      </a:dk2>
      <a:lt2>
        <a:srgbClr val="FFFFFF"/>
      </a:lt2>
      <a:accent1>
        <a:srgbClr val="839D4C"/>
      </a:accent1>
      <a:accent2>
        <a:srgbClr val="92B155"/>
      </a:accent2>
      <a:accent3>
        <a:srgbClr val="A4C167"/>
      </a:accent3>
      <a:accent4>
        <a:srgbClr val="ACC47E"/>
      </a:accent4>
      <a:accent5>
        <a:srgbClr val="C6D8A2"/>
      </a:accent5>
      <a:accent6>
        <a:srgbClr val="D4E2BB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2452</TotalTime>
  <Words>1928</Words>
  <Application>Microsoft Macintosh PowerPoint</Application>
  <PresentationFormat>Widescreen</PresentationFormat>
  <Paragraphs>632</Paragraphs>
  <Slides>60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Open Sans Light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375</cp:revision>
  <dcterms:created xsi:type="dcterms:W3CDTF">2018-01-23T17:18:06Z</dcterms:created>
  <dcterms:modified xsi:type="dcterms:W3CDTF">2018-03-01T21:59:05Z</dcterms:modified>
</cp:coreProperties>
</file>